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67"/>
    <a:srgbClr val="8EA375"/>
    <a:srgbClr val="9BAD85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6A28F00-F7A2-40DF-A12B-B0A6D24854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7E4B57-C9A2-4F6A-9C69-88114E2ACF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430FA-5C6A-42FB-AB49-75D99C347BDE}" type="datetimeFigureOut">
              <a:rPr lang="ru-UA" smtClean="0"/>
              <a:t>09/19/2023</a:t>
            </a:fld>
            <a:endParaRPr lang="ru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260A12-0B4E-4B03-9279-EBEF2B4CEC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39B407-8689-43B0-AE01-1D4B4FD0D0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E2BE9-BD61-4CFB-91F4-02E0577E24D9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00216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E5AD6-028E-4E18-A723-6BE12690F9E8}" type="datetimeFigureOut">
              <a:rPr lang="ru-UA" smtClean="0"/>
              <a:t>09/19/2023</a:t>
            </a:fld>
            <a:endParaRPr lang="ru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9B8BD-7F2D-410B-8BEA-81CD18D96FD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15427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63F04B-49F8-4DF7-B79E-1902FE4C2249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83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1968-5A03-4ECD-BA1F-E260DB1B323E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6221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260D-1FAC-435F-A33A-7D2D130F05FA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844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FAE5-6354-4306-9990-8825A502FCB4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0123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4B7D-9ACE-4364-BCD9-77F5D68A8C08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2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6F8-2C1A-4604-944F-5970306EEE3E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6803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28C4-05F6-47FC-82AC-A7994A9ACC71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7737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5404-9433-4493-85AE-0C6D2FFA628F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7426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1D7E-5B73-4435-A9CE-0AC235C40010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798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2AAA-1834-4EF3-8A18-245D45E8546D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018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20D-AAF0-4347-B62E-D482A2A66635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728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2421D96-8C29-4339-BABA-3E31150A50C1}" type="datetime1">
              <a:rPr lang="ru-UA" smtClean="0"/>
              <a:t>09/19/2023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C859122-D8CA-47E1-B3E5-3CE54F0289AC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9945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72106-28E4-4943-B13C-4FB0C555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671" y="1876465"/>
            <a:ext cx="11730182" cy="1858455"/>
          </a:xfrm>
        </p:spPr>
        <p:txBody>
          <a:bodyPr>
            <a:normAutofit/>
          </a:bodyPr>
          <a:lstStyle/>
          <a:p>
            <a:r>
              <a:rPr lang="uk-UA" sz="1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Дослідницька пропозиція на тему:</a:t>
            </a:r>
            <a:br>
              <a:rPr lang="uk-UA" sz="1600" b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Готовності майбутніх менеджерів </a:t>
            </a:r>
            <a:br>
              <a:rPr lang="uk-UA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застосування цифрових технологій </a:t>
            </a:r>
            <a:br>
              <a:rPr lang="uk-UA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професійній діяльності</a:t>
            </a:r>
            <a:r>
              <a:rPr lang="uk-UA" sz="28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UA" sz="28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47EB6E-90DE-442C-B294-C4E82C017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46" y="4590772"/>
            <a:ext cx="11720945" cy="1338973"/>
          </a:xfrm>
        </p:spPr>
        <p:txBody>
          <a:bodyPr>
            <a:normAutofit/>
          </a:bodyPr>
          <a:lstStyle/>
          <a:p>
            <a:pPr indent="9061450" algn="l"/>
            <a:r>
              <a:rPr lang="uk-UA" sz="1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Вступник – </a:t>
            </a:r>
            <a:r>
              <a:rPr lang="uk-UA" sz="1600" b="1" u="sng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Яковенко Г.Р.</a:t>
            </a:r>
          </a:p>
          <a:p>
            <a:pPr indent="9061450" algn="l"/>
            <a:r>
              <a:rPr lang="uk-UA" sz="1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Передбачуваний науковий </a:t>
            </a:r>
          </a:p>
          <a:p>
            <a:pPr indent="9061450" algn="l"/>
            <a:r>
              <a:rPr lang="uk-UA" sz="1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– </a:t>
            </a:r>
            <a:r>
              <a:rPr lang="uk-UA" sz="1600" b="1" u="sng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Набока О.Г.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DC154-5DD7-4C43-87C1-3E9C4DDB5A4F}"/>
              </a:ext>
            </a:extLst>
          </p:cNvPr>
          <p:cNvSpPr txBox="1"/>
          <p:nvPr/>
        </p:nvSpPr>
        <p:spPr>
          <a:xfrm>
            <a:off x="230909" y="235527"/>
            <a:ext cx="1172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ВИЩИЙ НАВЧАЛЬНИЙ ЗАКЛАД</a:t>
            </a:r>
          </a:p>
          <a:p>
            <a:pPr algn="ctr"/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«ДОНБАСЬКИЙ ДЕРЖАВНИЙ ПЕДАГОГІЧНИЙ УНІВЕРСИТЕТ»</a:t>
            </a:r>
            <a:endParaRPr lang="ru-UA" sz="1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ED8FD-435C-4408-84E0-937900C0FA00}"/>
              </a:ext>
            </a:extLst>
          </p:cNvPr>
          <p:cNvSpPr txBox="1"/>
          <p:nvPr/>
        </p:nvSpPr>
        <p:spPr>
          <a:xfrm>
            <a:off x="240146" y="974131"/>
            <a:ext cx="11720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</a:t>
            </a:r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педагогіки вищої школи</a:t>
            </a:r>
          </a:p>
          <a:p>
            <a:pPr algn="ctr"/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- 011 </a:t>
            </a:r>
            <a:r>
              <a:rPr lang="ru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світні (педагогічні) науки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410453-40F9-443E-B0A0-4B77CBA4ACE0}"/>
              </a:ext>
            </a:extLst>
          </p:cNvPr>
          <p:cNvSpPr txBox="1"/>
          <p:nvPr/>
        </p:nvSpPr>
        <p:spPr>
          <a:xfrm>
            <a:off x="240146" y="6283919"/>
            <a:ext cx="11720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Слов’янськ – Дніпро - 2023</a:t>
            </a:r>
            <a:endParaRPr lang="ru-UA" sz="1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7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106F0F5-1BF7-4AFF-AB42-78C95887B165}"/>
              </a:ext>
            </a:extLst>
          </p:cNvPr>
          <p:cNvSpPr/>
          <p:nvPr/>
        </p:nvSpPr>
        <p:spPr>
          <a:xfrm>
            <a:off x="229755" y="233218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9BDC1-51FF-43D8-A48C-BCE999C88AA1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</a:t>
            </a:r>
            <a:r>
              <a:rPr lang="uk-UA" sz="1400" dirty="0">
                <a:solidFill>
                  <a:schemeClr val="bg1"/>
                </a:solidFill>
              </a:rPr>
              <a:t>10</a:t>
            </a:r>
            <a:r>
              <a:rPr lang="en-US" sz="1400" dirty="0">
                <a:solidFill>
                  <a:schemeClr val="bg1"/>
                </a:solidFill>
              </a:rPr>
              <a:t> &gt;</a:t>
            </a:r>
            <a:endParaRPr lang="ru-UA" sz="1400" dirty="0">
              <a:solidFill>
                <a:schemeClr val="bg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3B955ED-5790-45BE-BBA0-079EFF5AAB30}"/>
              </a:ext>
            </a:extLst>
          </p:cNvPr>
          <p:cNvSpPr txBox="1">
            <a:spLocks/>
          </p:cNvSpPr>
          <p:nvPr/>
        </p:nvSpPr>
        <p:spPr>
          <a:xfrm>
            <a:off x="232063" y="233218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ctr">
              <a:lnSpc>
                <a:spcPct val="100000"/>
              </a:lnSpc>
              <a:buFont typeface="Corbel" pitchFamily="34" charset="0"/>
              <a:buNone/>
            </a:pP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джерел:</a:t>
            </a:r>
          </a:p>
          <a:p>
            <a:pPr marL="560388" indent="-3841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Гладкова В. М. Професійне самовдосконалення менеджерів вищих навчальних закладів: акмеологічні основи: Монографія. Київ: Освіта України, 2013. 350 с</a:t>
            </a:r>
          </a:p>
          <a:p>
            <a:pPr marL="560388" indent="-3841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Інформаційно-освітнє середовище професійно-технічних навчальних закладів: посібник / Карташова Л. А., Юрженко В. В., Гуралюк А. Г. та ін.; за наук. ред. П.Г. Лузана. Київ: ІПТО НАПН, 2017. 124 с.</a:t>
            </a:r>
          </a:p>
          <a:p>
            <a:pPr marL="560388" indent="-3841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Інформаційно-комунікаційні технології в сучасній освіті: досвід, проблеми, перспективи: збірник наукових праць. Вип. 5 / за ред. М.М. Козяра, Н.Г. Ничкало. Львів: ЛДУ БЖД, 2017. 400 с.</a:t>
            </a:r>
          </a:p>
          <a:p>
            <a:pPr marL="560388" indent="-3841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Лебідь О. В. Теоретичні та методичні основи формування готовності майбутнього керівника загальноосвітнього навчального закладу до стратегічного управління в умовах магістратури: дис. ... д-ра пед. наук : 13.00.04 / «Університет імені Альфреда Нобеля». Дніпро, 2018. 697 с.</a:t>
            </a:r>
          </a:p>
          <a:p>
            <a:pPr marL="560388" indent="-3841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Швардак М. В. Сучасні методологічні підходи формування готовності майбутніх керівників закладів освіти до застосування технологій педагогічного менеджменту. Вісник ЛНУ імені Тараса Шевченка. 2020. Листопад. № 5(336).</a:t>
            </a:r>
          </a:p>
        </p:txBody>
      </p:sp>
    </p:spTree>
    <p:extLst>
      <p:ext uri="{BB962C8B-B14F-4D97-AF65-F5344CB8AC3E}">
        <p14:creationId xmlns:p14="http://schemas.microsoft.com/office/powerpoint/2010/main" val="111479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F8BC89-B0A3-4440-8053-999BA53F5582}"/>
              </a:ext>
            </a:extLst>
          </p:cNvPr>
          <p:cNvSpPr/>
          <p:nvPr/>
        </p:nvSpPr>
        <p:spPr>
          <a:xfrm>
            <a:off x="223200" y="230400"/>
            <a:ext cx="11732490" cy="6392073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A350E-65E5-4202-884E-C2162AB0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35527"/>
            <a:ext cx="11730182" cy="6377201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104400" indent="111600" algn="just">
              <a:lnSpc>
                <a:spcPct val="100000"/>
              </a:lnSpc>
              <a:buNone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 десятиріччя супроводжується надзвичайно складними умовами життя та розвитку як світової освітянської спільноти, так і функціонування вітчизняної системи освіти зокрема. Найбільш потужними викликами для діяльності закладів освіти стали внутрішні й зовнішні чинники різних рівнів.</a:t>
            </a:r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None/>
            </a:pPr>
            <a:endParaRPr lang="uk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None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діяльності закладів освіти до нових реалій стає неможливою без активного впровадження цифрових технологій в управлінську сферу діяльності керівника. Якщо у період пандемії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актуалізувалися проблеми переходу закладів вищої освіти на дистанційне і змішане навчання, то під час повномасштабної агресії, у зв’язку з масовим переміщенням закладів освіти та розпорошенням учасників освітнього процесу, особливого значення набули питання управління та адміністрування діяльності закладів освіти з використанням цифрових технологій.</a:t>
            </a:r>
          </a:p>
          <a:p>
            <a:pPr marL="360363" indent="0">
              <a:buNone/>
            </a:pP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9625C1-4DEF-4540-A9C1-6757FE917DBB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</a:t>
            </a:r>
            <a:r>
              <a:rPr lang="ru-UA" sz="1400" dirty="0">
                <a:solidFill>
                  <a:schemeClr val="bg1"/>
                </a:solidFill>
              </a:rPr>
              <a:t>2</a:t>
            </a:r>
            <a:r>
              <a:rPr lang="en-US" sz="1400" dirty="0">
                <a:solidFill>
                  <a:schemeClr val="bg1"/>
                </a:solidFill>
              </a:rPr>
              <a:t>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5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4CCE9F-AEE9-43D8-9A44-F297D750E0F1}"/>
              </a:ext>
            </a:extLst>
          </p:cNvPr>
          <p:cNvSpPr/>
          <p:nvPr/>
        </p:nvSpPr>
        <p:spPr>
          <a:xfrm>
            <a:off x="221674" y="230909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31F3A8F-AFA6-40D0-A755-D5444EE3E8AF}"/>
              </a:ext>
            </a:extLst>
          </p:cNvPr>
          <p:cNvSpPr txBox="1">
            <a:spLocks/>
          </p:cNvSpPr>
          <p:nvPr/>
        </p:nvSpPr>
        <p:spPr>
          <a:xfrm>
            <a:off x="221674" y="230909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 науковій літературі репрезентовано численні дослідження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які створюють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підґрунтя для формування готовності майбутніх менеджерів до професійної діяльності: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обґрунтування значущості та особливостей управлінської діяльності 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 Вудкок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 Друкер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 Карамушка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ін.);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формування готовності особистості до професійної діяльності 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Ю. Варданян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З. Гапонюк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 Гармаш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ін.).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0" algn="just">
              <a:lnSpc>
                <a:spcPct val="100000"/>
              </a:lnSpc>
              <a:buNone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дослідженнях українських учених особлива увага приділяється: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змісту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 Гурч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 Пономарьова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 Служинська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ін.);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 готовності до управлінської діяльності та прийняття управлінських рішень 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Є. Воробйова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О. Зайцева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 Клімова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ін.),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 важливих якостей майбутніх менеджерів 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 Баталова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 Калашнікова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 Карамушка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ін.).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001E48-5D63-4604-BBF1-D22D19758B0A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3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8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365F8E-1224-4FAD-98BF-CC26D536E61D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71793D1F-6670-4A70-9109-F7BFB98CDE30}"/>
              </a:ext>
            </a:extLst>
          </p:cNvPr>
          <p:cNvSpPr txBox="1">
            <a:spLocks/>
          </p:cNvSpPr>
          <p:nvPr/>
        </p:nvSpPr>
        <p:spPr>
          <a:xfrm>
            <a:off x="238618" y="230400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188" indent="163513" algn="just">
              <a:lnSpc>
                <a:spcPct val="100000"/>
              </a:lnSpc>
              <a:buNone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Суттєвий інтерес для проведеного дослідження становлять праці, які презентували різні аспекти процесу формування готовності майбутніх менеджерів до професійної діяльності (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 Андрущенко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 Амеліна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 Баталова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ін.). 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188" indent="163513" algn="just">
              <a:lnSpc>
                <a:spcPct val="100000"/>
              </a:lnSpc>
              <a:buNone/>
            </a:pPr>
            <a:endParaRPr lang="uk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180975" algn="just">
              <a:lnSpc>
                <a:spcPct val="100000"/>
              </a:lnSpc>
              <a:buFont typeface="Corbel" pitchFamily="34" charset="0"/>
              <a:buNone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 проблеми впровадження цифрових технологій в освіті висвітлено в працях</a:t>
            </a:r>
            <a:b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 Биковського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Глушкова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 Єршова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інших дослідників, але не в контексті формування у майбутніх керівників закладів освіти готовності до застосування ЦТ у професійній діяльності. Отже проблема формування готовності майбутніх керівників закладів освіти до застосування ЦТ у професійній діяльності не була предметом спеціального педагогічного дослідження.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25453-5304-4C78-AC00-25876A538E92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4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8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58C0CF-F15D-4B4F-96D3-2D62815328F1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2FAFD-C651-4F02-94A8-645CE574D412}"/>
              </a:ext>
            </a:extLst>
          </p:cNvPr>
          <p:cNvSpPr txBox="1">
            <a:spLocks/>
          </p:cNvSpPr>
          <p:nvPr/>
        </p:nvSpPr>
        <p:spPr>
          <a:xfrm>
            <a:off x="223200" y="230400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дослідження: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 професійної підготовки майбутніх керівників закладів  освіти.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endParaRPr lang="uk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дослідження: 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підготовки майбутніх керівників закладів освіти до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цифрових технологій у професійній діяльності.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endParaRPr lang="uk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 </a:t>
            </a:r>
            <a:r>
              <a:rPr lang="uk-UA" spc="-15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теоретичному обґрунтуванні, розробці та експериментальній перевірці ефективності моделі підготовки майбутніх керівників закладів освіти до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цифрових технологій у професійній діяльності.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E4A705-7DEC-446F-A788-5BF5B82469FE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5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07831C-C62A-46BB-A015-8F60E04EABF8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EA07FFD-92BD-4CA2-954E-AB35814E30AE}"/>
              </a:ext>
            </a:extLst>
          </p:cNvPr>
          <p:cNvSpPr txBox="1">
            <a:spLocks/>
          </p:cNvSpPr>
          <p:nvPr/>
        </p:nvSpPr>
        <p:spPr>
          <a:xfrm>
            <a:off x="223200" y="230400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мети визначено такі завдання дослідження: </a:t>
            </a:r>
          </a:p>
          <a:p>
            <a:pPr marL="542925" indent="-361950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стан розробленості проблеми підготовки майбутніх керівників закладів освіти до використання цифрових технологій у професійній діяльності;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361950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 сутність і структуру готовності майбутніх керівників закладів освіти до використання цифрових технологій у професійній діяльності;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361950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 обґрунтувати модель  професійної підготовки майбутніх керівників закладів освіти до використання цифрових технологій у професійній діяльності;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361950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критерії і показники для характеристики рівнів готовності майбутніх керівників закладів освіти до використання цифрових технологій у професійній діяльності;</a:t>
            </a:r>
            <a:endParaRPr lang="ru-UA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361950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 перевірити ефективність мо</a:t>
            </a:r>
            <a:r>
              <a:rPr lang="ru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 підготовки майбутніх керівників закладів освіти до використання цифрових технологій у професійній діяльності.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F5E14A-2617-417C-B9D5-8EF7A668D30D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6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1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95998E-720B-4F88-9EB8-35A3486CFD12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40015-E674-4DF3-B3B7-8D39B279012D}"/>
              </a:ext>
            </a:extLst>
          </p:cNvPr>
          <p:cNvSpPr txBox="1">
            <a:spLocks/>
          </p:cNvSpPr>
          <p:nvPr/>
        </p:nvSpPr>
        <p:spPr>
          <a:xfrm>
            <a:off x="223200" y="235018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реалізації мети дослідження і вирішення поставлених завдань заплановано використати комплекс </a:t>
            </a:r>
            <a:r>
              <a:rPr lang="ru-RU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дослідження:</a:t>
            </a: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</a:pPr>
            <a:r>
              <a:rPr lang="uk-UA" i="1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b="1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джерел з метою виявлення стану розробленості проблеми дослідження;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контент-аналіз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ресурсів мережі Інтернет для визначення типів цифрових ресурсів на предмет їх використання у професійній діяльності;</a:t>
            </a:r>
            <a:r>
              <a:rPr lang="uk-UA" dirty="0">
                <a:solidFill>
                  <a:srgbClr val="82996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термінологічний аналіз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визначення категорії «готовність майбутніх керівників закладів освіти до використання ЦТ у професійній діяльності»;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структурно-логічний аналіз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визначення компонентів, критеріїв і показників готовності майбутніх керівників;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 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характеристики рівнів готовності майбутніх керівників закладів освіти;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обґрунтування педагогічних умов підготовки майбутніх керівників закладів освіти;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 _________________________________</a:t>
            </a:r>
            <a:br>
              <a:rPr lang="uk-UA" dirty="0">
                <a:solidFill>
                  <a:srgbClr val="82996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розробки моделі підготовки майбутніх керівників закладів освіти; </a:t>
            </a:r>
            <a:endParaRPr lang="uk-UA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B8418-FC38-4328-BA59-48EF9F08199C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7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6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05B8B6D-5AA1-4F56-98DD-A7962947EA66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4F1A4-668E-486C-8AB3-FE825ADA9A07}"/>
              </a:ext>
            </a:extLst>
          </p:cNvPr>
          <p:cNvSpPr txBox="1">
            <a:spLocks/>
          </p:cNvSpPr>
          <p:nvPr/>
        </p:nvSpPr>
        <p:spPr>
          <a:xfrm>
            <a:off x="223200" y="230400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300" indent="-342900" algn="just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uk-UA" i="1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анкетування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опитування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визначення практичного стану розробленості проблеми дослідження;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праксиметричний метод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уточнення змісту навчальних дисциплін і освітньо-професійних програм підготовки;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кількісного визначення рівнів готовності майбутніх керівників закладів  освіти за розробленими показниками;</a:t>
            </a:r>
            <a:r>
              <a:rPr lang="uk-UA" dirty="0">
                <a:solidFill>
                  <a:srgbClr val="829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експеримент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перевірки ефективності педагогічних умов та моделі підготовки;</a:t>
            </a:r>
          </a:p>
          <a:p>
            <a:pPr marL="447300" indent="-342900" algn="just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uk-UA" i="1" u="sng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описової статистики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кореляційні методи 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(ранговий коефіцієнт кореляції Кендала) для експертного оцінювання педагогічних умов підготовки;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хі-квадрат Пірсона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Ст’юдента</a:t>
            </a: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оцінки середніх для обґрунтування вірогідності висновків.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E40BC-96BB-49FE-B90C-C38416E3D8A0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8 &gt;</a:t>
            </a:r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4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22D4D6-C33A-4B83-942E-C6B6965F581C}"/>
              </a:ext>
            </a:extLst>
          </p:cNvPr>
          <p:cNvSpPr/>
          <p:nvPr/>
        </p:nvSpPr>
        <p:spPr>
          <a:xfrm>
            <a:off x="223200" y="230400"/>
            <a:ext cx="11732490" cy="6391564"/>
          </a:xfrm>
          <a:prstGeom prst="rect">
            <a:avLst/>
          </a:prstGeom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49C3B-138C-4504-BA65-162B3BCBE7AD}"/>
              </a:ext>
            </a:extLst>
          </p:cNvPr>
          <p:cNvSpPr txBox="1"/>
          <p:nvPr/>
        </p:nvSpPr>
        <p:spPr>
          <a:xfrm>
            <a:off x="5510212" y="6550223"/>
            <a:ext cx="1152525" cy="34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400" dirty="0">
                <a:solidFill>
                  <a:schemeClr val="bg1"/>
                </a:solidFill>
              </a:rPr>
              <a:t>&lt; </a:t>
            </a:r>
            <a:r>
              <a:rPr lang="ru-UA" sz="1400" dirty="0">
                <a:solidFill>
                  <a:schemeClr val="bg1"/>
                </a:solidFill>
              </a:rPr>
              <a:t>9</a:t>
            </a:r>
            <a:r>
              <a:rPr lang="en-US" sz="1400" dirty="0">
                <a:solidFill>
                  <a:schemeClr val="bg1"/>
                </a:solidFill>
              </a:rPr>
              <a:t> &gt;</a:t>
            </a:r>
            <a:endParaRPr lang="ru-UA" sz="1400" dirty="0">
              <a:solidFill>
                <a:schemeClr val="bg1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18F4CA5-5564-424F-8997-A2228BC1CD15}"/>
              </a:ext>
            </a:extLst>
          </p:cNvPr>
          <p:cNvSpPr txBox="1">
            <a:spLocks/>
          </p:cNvSpPr>
          <p:nvPr/>
        </p:nvSpPr>
        <p:spPr>
          <a:xfrm>
            <a:off x="238618" y="235018"/>
            <a:ext cx="11730182" cy="6386946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00" indent="111600" algn="just">
              <a:lnSpc>
                <a:spcPct val="100000"/>
              </a:lnSpc>
              <a:buFont typeface="Corbel" pitchFamily="34" charset="0"/>
              <a:buNone/>
            </a:pPr>
            <a:r>
              <a:rPr lang="ru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ідповідно до завдань нашого дослідження запропоновано такі шляхи їх розв’язання:</a:t>
            </a:r>
          </a:p>
          <a:p>
            <a:pPr marL="534988" indent="-3587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й теоретично обґрунтувати </a:t>
            </a: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підготовки майбутніх керівників закладів освіти до використання цифрових технологій у професійній діяльності;</a:t>
            </a:r>
          </a:p>
          <a:p>
            <a:pPr marL="534988" indent="-3587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Уточнити сутнісні характеристики понять «готовність майбутніх керівників закладів освіти до використання цифрових технологій у професійній діяльності», «формування готовності майбутніх керівників закладів освіти до використання цифрових технологій у професійній діяльності»;</a:t>
            </a:r>
          </a:p>
          <a:p>
            <a:pPr marL="534988" indent="-3587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 структуру готовності майбутніх керівників закладів освіти до використання цифрових технологій у професійній діяльності крізь призму її компонентів; </a:t>
            </a:r>
          </a:p>
          <a:p>
            <a:pPr marL="534988" indent="-358775" algn="just">
              <a:lnSpc>
                <a:spcPct val="100000"/>
              </a:lnSpc>
              <a:buClr>
                <a:schemeClr val="bg1"/>
              </a:buClr>
              <a:buFont typeface="+mj-lt"/>
              <a:buAutoNum type="arabicParenR"/>
            </a:pPr>
            <a:r>
              <a:rPr lang="uk-UA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діагностичний апарат у вигляді комплексу критеріїв і показників, на основі яких схарактеризувати рівні готовності майбутніх керівників закладів освіти до використання цифрових технологій у професійній діяльності;</a:t>
            </a:r>
          </a:p>
        </p:txBody>
      </p:sp>
    </p:spTree>
    <p:extLst>
      <p:ext uri="{BB962C8B-B14F-4D97-AF65-F5344CB8AC3E}">
        <p14:creationId xmlns:p14="http://schemas.microsoft.com/office/powerpoint/2010/main" val="364968102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Другая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829967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529</TotalTime>
  <Words>1116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Базис</vt:lpstr>
      <vt:lpstr>Дослідницька пропозиція на тему: «Формування Готовності майбутніх менеджерів  до застосування цифрових технологій  у професійній діяльності»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George Yakovenko</dc:creator>
  <cp:lastModifiedBy>Admin</cp:lastModifiedBy>
  <cp:revision>79</cp:revision>
  <dcterms:created xsi:type="dcterms:W3CDTF">2023-09-04T14:33:06Z</dcterms:created>
  <dcterms:modified xsi:type="dcterms:W3CDTF">2023-09-19T03:53:31Z</dcterms:modified>
</cp:coreProperties>
</file>